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96" r:id="rId3"/>
    <p:sldId id="300" r:id="rId4"/>
    <p:sldId id="298" r:id="rId5"/>
    <p:sldId id="333" r:id="rId6"/>
    <p:sldId id="315" r:id="rId7"/>
    <p:sldId id="317" r:id="rId8"/>
    <p:sldId id="318" r:id="rId9"/>
    <p:sldId id="320" r:id="rId10"/>
    <p:sldId id="331" r:id="rId11"/>
    <p:sldId id="322" r:id="rId12"/>
    <p:sldId id="327" r:id="rId13"/>
    <p:sldId id="323" r:id="rId14"/>
    <p:sldId id="328" r:id="rId15"/>
    <p:sldId id="325" r:id="rId16"/>
    <p:sldId id="32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A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71"/>
    <p:restoredTop sz="97374"/>
  </p:normalViewPr>
  <p:slideViewPr>
    <p:cSldViewPr snapToGrid="0" snapToObjects="1">
      <p:cViewPr varScale="1">
        <p:scale>
          <a:sx n="132" d="100"/>
          <a:sy n="132" d="100"/>
        </p:scale>
        <p:origin x="176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7" d="100"/>
          <a:sy n="137" d="100"/>
        </p:scale>
        <p:origin x="352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9.png>
</file>

<file path=ppt/media/image3.png>
</file>

<file path=ppt/media/image30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4F323-F06F-6A4E-B051-C90AA7F61150}" type="datetimeFigureOut">
              <a:rPr lang="en-US" smtClean="0"/>
              <a:t>5/31/15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E0F4C5-4A2F-B443-A957-BF2BFE1E1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09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81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asset is something that can be opened and read using a familiar desktop software as opposed to the need to be processed like raw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88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interlinking is modelled by a </a:t>
            </a:r>
            <a:r>
              <a:rPr lang="en-US" dirty="0" err="1"/>
              <a:t>linkset</a:t>
            </a:r>
            <a:r>
              <a:rPr lang="en-US" dirty="0"/>
              <a:t> (</a:t>
            </a:r>
            <a:r>
              <a:rPr lang="en-US" dirty="0" err="1"/>
              <a:t>void:Linkset</a:t>
            </a:r>
            <a:r>
              <a:rPr lang="en-US" dirty="0"/>
              <a:t>). A </a:t>
            </a:r>
            <a:r>
              <a:rPr lang="en-US" dirty="0" err="1"/>
              <a:t>linkset</a:t>
            </a:r>
            <a:r>
              <a:rPr lang="en-US" dirty="0"/>
              <a:t> in </a:t>
            </a:r>
            <a:r>
              <a:rPr lang="en-US" dirty="0" err="1"/>
              <a:t>voiD</a:t>
            </a:r>
            <a:r>
              <a:rPr lang="en-US" dirty="0"/>
              <a:t> is a subclass of a dataset, used for storing triples to express the interlinking relationship between datasets. In each interlinking triple, the subject is a resource hosted in one dataset and the object is a resource hosted in another dataset. This modelling enables a flexible and powerful way to talk in great detail about the interlinking between two datasets, such as how many links there exist, which kind of links (e.g. </a:t>
            </a:r>
            <a:r>
              <a:rPr lang="en-US" dirty="0" err="1"/>
              <a:t>owl:sameAs</a:t>
            </a:r>
            <a:r>
              <a:rPr lang="en-US" dirty="0"/>
              <a:t> or </a:t>
            </a:r>
            <a:r>
              <a:rPr lang="en-US" dirty="0" err="1"/>
              <a:t>foaf:knows</a:t>
            </a:r>
            <a:r>
              <a:rPr lang="en-US" dirty="0"/>
              <a:t>) are present, or stating who claims these statements.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18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5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35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93631-25B9-C746-8FC8-55D8C88EFD89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25623" y="6446837"/>
            <a:ext cx="1312025" cy="365125"/>
          </a:xfrm>
        </p:spPr>
        <p:txBody>
          <a:bodyPr/>
          <a:lstStyle/>
          <a:p>
            <a:r>
              <a:rPr lang="en-US" sz="800" dirty="0" smtClean="0">
                <a:latin typeface="Andale Mono" charset="0"/>
                <a:ea typeface="Andale Mono" charset="0"/>
                <a:cs typeface="Andale Mono" charset="0"/>
              </a:rPr>
              <a:t>Slide</a:t>
            </a:r>
            <a:r>
              <a:rPr lang="en-US" sz="800" dirty="0" smtClean="0"/>
              <a:t> </a:t>
            </a:r>
            <a:r>
              <a:rPr lang="en-US" dirty="0" smtClean="0"/>
              <a:t>[</a:t>
            </a:r>
            <a:fld id="{4FAB73BC-B049-4115-A692-8D63A059BFB8}" type="slidenum">
              <a:rPr lang="en-US" smtClean="0"/>
              <a:pPr/>
              <a:t>‹#›</a:t>
            </a:fld>
            <a:r>
              <a:rPr lang="en-US" dirty="0" smtClean="0"/>
              <a:t>]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2935-234A-0049-A531-EF4309B9B735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6BE1-C69D-C54E-8853-75DC8A833C4E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72A11-5621-BC46-B3DC-1599385A0230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625623" y="644683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smtClean="0">
                <a:latin typeface="Andale Mono" charset="0"/>
                <a:ea typeface="Andale Mono" charset="0"/>
                <a:cs typeface="Andale Mono" charset="0"/>
              </a:rPr>
              <a:t>Slide</a:t>
            </a:r>
            <a:r>
              <a:rPr lang="en-US" sz="800" smtClean="0"/>
              <a:t> </a:t>
            </a:r>
            <a:r>
              <a:rPr lang="en-US" smtClean="0"/>
              <a:t>[</a:t>
            </a:r>
            <a:fld id="{4FAB73BC-B049-4115-A692-8D63A059BFB8}" type="slidenum">
              <a:rPr lang="en-US" smtClean="0"/>
              <a:pPr/>
              <a:t>‹#›</a:t>
            </a:fld>
            <a:r>
              <a:rPr lang="en-US" smtClean="0"/>
              <a:t>]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264CE-A8E6-D64E-ACC1-7744F16196A3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5A3BB-E841-BA40-A0FC-AA0C075EABAE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A3A67-1EDD-B441-A6C0-294143C3E014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4DAFB-B94D-4743-9791-2F5B6839EB3C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E108-6C14-A042-9BB3-1645100D8BFB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25623" y="6459785"/>
            <a:ext cx="131202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A057DE6-28AD-3849-BC89-4E9222BFA8E8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29DD7-8C4D-4D4A-84F1-EA5A202F4EA5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3CBACCE-80B5-3940-A606-D00E06DB9996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tiff"/><Relationship Id="rId3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6" Type="http://schemas.openxmlformats.org/officeDocument/2006/relationships/image" Target="../media/image18.tiff"/><Relationship Id="rId7" Type="http://schemas.openxmlformats.org/officeDocument/2006/relationships/image" Target="../media/image19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tiff"/><Relationship Id="rId5" Type="http://schemas.openxmlformats.org/officeDocument/2006/relationships/image" Target="../media/image22.tiff"/><Relationship Id="rId6" Type="http://schemas.openxmlformats.org/officeDocument/2006/relationships/image" Target="../media/image23.tiff"/><Relationship Id="rId7" Type="http://schemas.openxmlformats.org/officeDocument/2006/relationships/image" Target="../media/image24.tiff"/><Relationship Id="rId8" Type="http://schemas.openxmlformats.org/officeDocument/2006/relationships/image" Target="../media/image25.tiff"/><Relationship Id="rId9" Type="http://schemas.openxmlformats.org/officeDocument/2006/relationships/image" Target="../media/image26.tiff"/><Relationship Id="rId10" Type="http://schemas.openxmlformats.org/officeDocument/2006/relationships/image" Target="../media/image27.tiff"/><Relationship Id="rId11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3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hyperlink" Target="http://w3.org/TR/vocab-dcat/" TargetMode="External"/><Relationship Id="rId5" Type="http://schemas.openxmlformats.org/officeDocument/2006/relationships/hyperlink" Target="https://joinup.ec.europa.eu/asset/dcat_application_profile/description" TargetMode="External"/><Relationship Id="rId6" Type="http://schemas.openxmlformats.org/officeDocument/2006/relationships/hyperlink" Target="http://www.w3.org/TR/vocab-adms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0.tiff"/><Relationship Id="rId5" Type="http://schemas.openxmlformats.org/officeDocument/2006/relationships/hyperlink" Target="http://www.w3.org/TR/void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11.emf"/><Relationship Id="rId5" Type="http://schemas.openxmlformats.org/officeDocument/2006/relationships/hyperlink" Target="http://ckan.org/" TargetMode="External"/><Relationship Id="rId6" Type="http://schemas.openxmlformats.org/officeDocument/2006/relationships/hyperlink" Target="http://demo.getdkan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8.tiff"/><Relationship Id="rId5" Type="http://schemas.openxmlformats.org/officeDocument/2006/relationships/image" Target="../media/image12.emf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hyperlink" Target="http://socrata.com/" TargetMode="External"/><Relationship Id="rId9" Type="http://schemas.openxmlformats.org/officeDocument/2006/relationships/hyperlink" Target="http://schema.org/" TargetMode="External"/><Relationship Id="rId10" Type="http://schemas.openxmlformats.org/officeDocument/2006/relationships/hyperlink" Target="https://project-open-data.cio.gov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HDL</a:t>
            </a:r>
            <a:r>
              <a:rPr lang="en-US" dirty="0"/>
              <a:t/>
            </a:r>
            <a:br>
              <a:rPr lang="en-US" dirty="0"/>
            </a:br>
            <a:r>
              <a:rPr lang="en-US" sz="5400" dirty="0" smtClean="0"/>
              <a:t>Towards a Harmonized Dataset Model for Open Data Portals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u="sng" cap="none" dirty="0" smtClean="0"/>
              <a:t>Ahmad Assaf</a:t>
            </a:r>
            <a:r>
              <a:rPr lang="en-US" cap="none" dirty="0" smtClean="0"/>
              <a:t>, </a:t>
            </a:r>
            <a:r>
              <a:rPr lang="en-US" cap="none" dirty="0" err="1" smtClean="0"/>
              <a:t>Raphaël</a:t>
            </a:r>
            <a:r>
              <a:rPr lang="en-US" cap="none" dirty="0" smtClean="0"/>
              <a:t> </a:t>
            </a:r>
            <a:r>
              <a:rPr lang="en-US" cap="none" dirty="0" err="1" smtClean="0"/>
              <a:t>Troncy</a:t>
            </a:r>
            <a:r>
              <a:rPr lang="en-US" cap="none" dirty="0" smtClean="0"/>
              <a:t> And </a:t>
            </a:r>
            <a:r>
              <a:rPr lang="en-US" cap="none" dirty="0" err="1" smtClean="0"/>
              <a:t>Aline</a:t>
            </a:r>
            <a:r>
              <a:rPr lang="en-US" cap="none" dirty="0" smtClean="0"/>
              <a:t> </a:t>
            </a:r>
            <a:r>
              <a:rPr lang="en-US" cap="none" dirty="0" err="1" smtClean="0"/>
              <a:t>Senart</a:t>
            </a:r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462" y="264510"/>
            <a:ext cx="3829538" cy="1800340"/>
          </a:xfrm>
          <a:prstGeom prst="rect">
            <a:avLst/>
          </a:prstGeom>
        </p:spPr>
      </p:pic>
      <p:pic>
        <p:nvPicPr>
          <p:cNvPr id="6" name="Picture 5" descr="Screen Shot 2015-05-12 at 18.15.11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1789" y="2907784"/>
            <a:ext cx="3111500" cy="193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8923" y="5221443"/>
            <a:ext cx="1636615" cy="101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046" y="339282"/>
            <a:ext cx="6284221" cy="57059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34830" y="1735016"/>
            <a:ext cx="314178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Andale Mono" charset="0"/>
                <a:ea typeface="Andale Mono" charset="0"/>
                <a:cs typeface="Andale Mono" charset="0"/>
              </a:rPr>
              <a:t>Ballmer effect   anyone?</a:t>
            </a:r>
            <a:endParaRPr lang="en-US" sz="4400" dirty="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6" name="Rectangle 5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550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 Classification – Information Groups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9239484" y="1338741"/>
            <a:ext cx="3126357" cy="2367535"/>
            <a:chOff x="2895058" y="2533682"/>
            <a:chExt cx="3126357" cy="2367535"/>
          </a:xfrm>
        </p:grpSpPr>
        <p:sp>
          <p:nvSpPr>
            <p:cNvPr id="23" name="TextBox 22"/>
            <p:cNvSpPr txBox="1"/>
            <p:nvPr/>
          </p:nvSpPr>
          <p:spPr>
            <a:xfrm>
              <a:off x="3725146" y="2533682"/>
              <a:ext cx="229626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dirty="0" smtClean="0"/>
                <a:t>Organization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895058" y="3146891"/>
              <a:ext cx="2563223" cy="17543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dirty="0" smtClean="0"/>
                <a:t>Clustering or curation solely based on </a:t>
              </a:r>
              <a:r>
                <a:rPr lang="en-US" dirty="0"/>
                <a:t>a</a:t>
              </a:r>
              <a:r>
                <a:rPr lang="en-US" dirty="0" smtClean="0"/>
                <a:t>ssociations </a:t>
              </a:r>
              <a:r>
                <a:rPr lang="en-US" dirty="0"/>
                <a:t>with specific administration parties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53959" y="1336656"/>
            <a:ext cx="3208330" cy="2776845"/>
            <a:chOff x="4434892" y="2428845"/>
            <a:chExt cx="3208330" cy="2776845"/>
          </a:xfrm>
        </p:grpSpPr>
        <p:grpSp>
          <p:nvGrpSpPr>
            <p:cNvPr id="50" name="Group 49"/>
            <p:cNvGrpSpPr/>
            <p:nvPr/>
          </p:nvGrpSpPr>
          <p:grpSpPr>
            <a:xfrm>
              <a:off x="4434892" y="2428845"/>
              <a:ext cx="3208330" cy="2776845"/>
              <a:chOff x="2895058" y="2539871"/>
              <a:chExt cx="3208330" cy="2776845"/>
            </a:xfrm>
          </p:grpSpPr>
          <p:sp>
            <p:nvSpPr>
              <p:cNvPr id="52" name="TextBox 51"/>
              <p:cNvSpPr txBox="1"/>
              <p:nvPr/>
            </p:nvSpPr>
            <p:spPr>
              <a:xfrm>
                <a:off x="3807119" y="2539871"/>
                <a:ext cx="22962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 smtClean="0"/>
                  <a:t>Resource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895058" y="3146891"/>
                <a:ext cx="2563223" cy="21698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dirty="0"/>
                  <a:t>Actual raw data that can be downloaded or accessed directly e.g. </a:t>
                </a:r>
                <a:r>
                  <a:rPr lang="en-US" dirty="0" smtClean="0"/>
                  <a:t>JSON</a:t>
                </a:r>
                <a:r>
                  <a:rPr lang="en-US" dirty="0"/>
                  <a:t>, CSV, SPARQL endpoint</a:t>
                </a:r>
              </a:p>
            </p:txBody>
          </p:sp>
        </p:grpSp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51898" y="2462069"/>
              <a:ext cx="495055" cy="481699"/>
            </a:xfrm>
            <a:prstGeom prst="rect">
              <a:avLst/>
            </a:prstGeom>
          </p:spPr>
        </p:pic>
      </p:grpSp>
      <p:grpSp>
        <p:nvGrpSpPr>
          <p:cNvPr id="64" name="Group 63"/>
          <p:cNvGrpSpPr/>
          <p:nvPr/>
        </p:nvGrpSpPr>
        <p:grpSpPr>
          <a:xfrm>
            <a:off x="3306010" y="1336148"/>
            <a:ext cx="3388830" cy="3616623"/>
            <a:chOff x="2895058" y="2531089"/>
            <a:chExt cx="3388830" cy="3616623"/>
          </a:xfrm>
        </p:grpSpPr>
        <p:sp>
          <p:nvSpPr>
            <p:cNvPr id="66" name="TextBox 65"/>
            <p:cNvSpPr txBox="1"/>
            <p:nvPr/>
          </p:nvSpPr>
          <p:spPr>
            <a:xfrm>
              <a:off x="3987619" y="2531089"/>
              <a:ext cx="229626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dirty="0" smtClean="0"/>
                <a:t>Tag</a:t>
              </a:r>
            </a:p>
          </p:txBody>
        </p:sp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66691" y="2562962"/>
              <a:ext cx="226681" cy="386024"/>
            </a:xfrm>
            <a:prstGeom prst="rect">
              <a:avLst/>
            </a:prstGeom>
          </p:spPr>
        </p:pic>
        <p:sp>
          <p:nvSpPr>
            <p:cNvPr id="68" name="TextBox 67"/>
            <p:cNvSpPr txBox="1"/>
            <p:nvPr/>
          </p:nvSpPr>
          <p:spPr>
            <a:xfrm>
              <a:off x="2895058" y="3146891"/>
              <a:ext cx="2563223" cy="30008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dirty="0"/>
                <a:t>Descriptive knowledge about the dataset contents and </a:t>
              </a:r>
              <a:r>
                <a:rPr lang="en-US" dirty="0" smtClean="0"/>
                <a:t>structure. This can range from simple textual tags to semantically rich controlled terms</a:t>
              </a:r>
              <a:endParaRPr lang="en-US" dirty="0"/>
            </a:p>
          </p:txBody>
        </p:sp>
      </p:grpSp>
      <p:pic>
        <p:nvPicPr>
          <p:cNvPr id="69" name="Picture 6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2972" y="1206280"/>
            <a:ext cx="736600" cy="736600"/>
          </a:xfrm>
          <a:prstGeom prst="rect">
            <a:avLst/>
          </a:prstGeom>
        </p:spPr>
      </p:pic>
      <p:grpSp>
        <p:nvGrpSpPr>
          <p:cNvPr id="71" name="Group 70"/>
          <p:cNvGrpSpPr/>
          <p:nvPr/>
        </p:nvGrpSpPr>
        <p:grpSpPr>
          <a:xfrm>
            <a:off x="6307484" y="1344585"/>
            <a:ext cx="3292134" cy="3192688"/>
            <a:chOff x="6307484" y="1344585"/>
            <a:chExt cx="3292134" cy="3192688"/>
          </a:xfrm>
        </p:grpSpPr>
        <p:grpSp>
          <p:nvGrpSpPr>
            <p:cNvPr id="58" name="Group 57"/>
            <p:cNvGrpSpPr/>
            <p:nvPr/>
          </p:nvGrpSpPr>
          <p:grpSpPr>
            <a:xfrm>
              <a:off x="6307484" y="1344585"/>
              <a:ext cx="3292134" cy="3192688"/>
              <a:chOff x="2895058" y="2539526"/>
              <a:chExt cx="3292134" cy="3192688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3890923" y="2539526"/>
                <a:ext cx="22962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 smtClean="0"/>
                  <a:t>Group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2895058" y="3146891"/>
                <a:ext cx="2563223" cy="25853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dirty="0"/>
                  <a:t>Organizational units that share common </a:t>
                </a:r>
                <a:r>
                  <a:rPr lang="en-US" dirty="0" smtClean="0"/>
                  <a:t>semantics. They can be seen as a cluster or curation based on shared themes/categories</a:t>
                </a:r>
                <a:endParaRPr lang="en-US" dirty="0"/>
              </a:p>
            </p:txBody>
          </p:sp>
        </p:grpSp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27747" y="1346941"/>
              <a:ext cx="594787" cy="558835"/>
            </a:xfrm>
            <a:prstGeom prst="rect">
              <a:avLst/>
            </a:prstGeom>
          </p:spPr>
        </p:pic>
      </p:grpSp>
      <p:cxnSp>
        <p:nvCxnSpPr>
          <p:cNvPr id="13" name="Straight Connector 12"/>
          <p:cNvCxnSpPr/>
          <p:nvPr/>
        </p:nvCxnSpPr>
        <p:spPr>
          <a:xfrm flipH="1">
            <a:off x="3118338" y="1336148"/>
            <a:ext cx="31262" cy="4220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099362" y="1336148"/>
            <a:ext cx="31262" cy="4220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8988876" y="1320376"/>
            <a:ext cx="31262" cy="4220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 Classification – Information Types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388068" y="1583973"/>
            <a:ext cx="3808264" cy="3521781"/>
            <a:chOff x="103037" y="1219200"/>
            <a:chExt cx="3808264" cy="3521781"/>
          </a:xfrm>
        </p:grpSpPr>
        <p:grpSp>
          <p:nvGrpSpPr>
            <p:cNvPr id="13" name="Group 12"/>
            <p:cNvGrpSpPr/>
            <p:nvPr/>
          </p:nvGrpSpPr>
          <p:grpSpPr>
            <a:xfrm>
              <a:off x="719015" y="1219200"/>
              <a:ext cx="2087816" cy="630942"/>
              <a:chOff x="719015" y="1219200"/>
              <a:chExt cx="2087816" cy="630942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719015" y="1219200"/>
                <a:ext cx="2087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General Information</a:t>
                </a: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753064" y="1588532"/>
                <a:ext cx="205376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t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itle, description, id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719015" y="3106696"/>
              <a:ext cx="2367443" cy="630942"/>
              <a:chOff x="719015" y="1219200"/>
              <a:chExt cx="2367443" cy="630942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719015" y="1219200"/>
                <a:ext cx="23674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Ownership Information</a:t>
                </a:r>
                <a:endParaRPr lang="en-US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753064" y="1588532"/>
                <a:ext cx="222368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author,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maintainer_email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719015" y="4104700"/>
              <a:ext cx="3192286" cy="630942"/>
              <a:chOff x="719015" y="1219200"/>
              <a:chExt cx="3192286" cy="630942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719015" y="1219200"/>
                <a:ext cx="24512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Provenance Information</a:t>
                </a:r>
                <a:endParaRPr lang="en-US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753064" y="1588532"/>
                <a:ext cx="315823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v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ersion,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creation_date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update_date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177300" y="2106422"/>
              <a:ext cx="3309205" cy="630942"/>
              <a:chOff x="177300" y="2106422"/>
              <a:chExt cx="3309205" cy="630942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719015" y="2106422"/>
                <a:ext cx="2767490" cy="630942"/>
                <a:chOff x="719015" y="1219200"/>
                <a:chExt cx="2767490" cy="630942"/>
              </a:xfrm>
            </p:grpSpPr>
            <p:sp>
              <p:nvSpPr>
                <p:cNvPr id="16" name="TextBox 15"/>
                <p:cNvSpPr txBox="1"/>
                <p:nvPr/>
              </p:nvSpPr>
              <p:spPr>
                <a:xfrm>
                  <a:off x="719015" y="1219200"/>
                  <a:ext cx="197381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/>
                    <a:t>Access Information</a:t>
                  </a:r>
                  <a:endParaRPr lang="en-US" dirty="0"/>
                </a:p>
              </p:txBody>
            </p:sp>
            <p:sp>
              <p:nvSpPr>
                <p:cNvPr id="17" name="TextBox 16"/>
                <p:cNvSpPr txBox="1"/>
                <p:nvPr/>
              </p:nvSpPr>
              <p:spPr>
                <a:xfrm>
                  <a:off x="753064" y="1588532"/>
                  <a:ext cx="273344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Andale Mono" charset="0"/>
                      <a:ea typeface="Andale Mono" charset="0"/>
                      <a:cs typeface="Andale Mono" charset="0"/>
                    </a:rPr>
                    <a:t>URL, </a:t>
                  </a:r>
                  <a:r>
                    <a:rPr lang="en-US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Andale Mono" charset="0"/>
                      <a:ea typeface="Andale Mono" charset="0"/>
                      <a:cs typeface="Andale Mono" charset="0"/>
                    </a:rPr>
                    <a:t>license_title</a:t>
                  </a:r>
                  <a:r>
                    <a:rPr lang="en-US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Andale Mono" charset="0"/>
                      <a:ea typeface="Andale Mono" charset="0"/>
                      <a:cs typeface="Andale Mono" charset="0"/>
                    </a:rPr>
                    <a:t>, </a:t>
                  </a:r>
                  <a:r>
                    <a:rPr lang="en-US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Andale Mono" charset="0"/>
                      <a:ea typeface="Andale Mono" charset="0"/>
                      <a:cs typeface="Andale Mono" charset="0"/>
                    </a:rPr>
                    <a:t>license_id</a:t>
                  </a:r>
                  <a:endParaRPr lang="en-US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endParaRPr>
                </a:p>
              </p:txBody>
            </p:sp>
          </p:grpSp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300" y="2155673"/>
                <a:ext cx="504162" cy="504162"/>
              </a:xfrm>
              <a:prstGeom prst="rect">
                <a:avLst/>
              </a:prstGeom>
            </p:spPr>
          </p:pic>
        </p:grp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05" y="1277671"/>
              <a:ext cx="410151" cy="410151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2920" y="3127432"/>
              <a:ext cx="508542" cy="508542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037" y="4092674"/>
              <a:ext cx="648307" cy="648307"/>
            </a:xfrm>
            <a:prstGeom prst="rect">
              <a:avLst/>
            </a:prstGeom>
          </p:spPr>
        </p:pic>
      </p:grpSp>
      <p:grpSp>
        <p:nvGrpSpPr>
          <p:cNvPr id="47" name="Group 46"/>
          <p:cNvGrpSpPr/>
          <p:nvPr/>
        </p:nvGrpSpPr>
        <p:grpSpPr>
          <a:xfrm>
            <a:off x="8197378" y="1548775"/>
            <a:ext cx="3480540" cy="3387637"/>
            <a:chOff x="7957544" y="1224286"/>
            <a:chExt cx="3480540" cy="3387637"/>
          </a:xfrm>
        </p:grpSpPr>
        <p:grpSp>
          <p:nvGrpSpPr>
            <p:cNvPr id="24" name="Group 23"/>
            <p:cNvGrpSpPr/>
            <p:nvPr/>
          </p:nvGrpSpPr>
          <p:grpSpPr>
            <a:xfrm>
              <a:off x="8585635" y="1224286"/>
              <a:ext cx="2346861" cy="630942"/>
              <a:chOff x="719015" y="1219200"/>
              <a:chExt cx="2346861" cy="630942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719015" y="1219200"/>
                <a:ext cx="23468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Geospatial Information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753064" y="1588532"/>
                <a:ext cx="120417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b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box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layers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8585635" y="2160283"/>
              <a:ext cx="2427653" cy="630942"/>
              <a:chOff x="719015" y="1219200"/>
              <a:chExt cx="2427653" cy="630942"/>
            </a:xfrm>
          </p:grpSpPr>
          <p:sp>
            <p:nvSpPr>
              <p:cNvPr id="28" name="TextBox 27"/>
              <p:cNvSpPr txBox="1"/>
              <p:nvPr/>
            </p:nvSpPr>
            <p:spPr>
              <a:xfrm>
                <a:off x="719015" y="1219200"/>
                <a:ext cx="222458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Temporal Information</a:t>
                </a:r>
                <a:endParaRPr lang="en-US" dirty="0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753064" y="1588532"/>
                <a:ext cx="239360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c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overage_from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coverage_to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8585635" y="3028240"/>
              <a:ext cx="2512613" cy="630942"/>
              <a:chOff x="719015" y="1219200"/>
              <a:chExt cx="2512613" cy="630942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719015" y="1219200"/>
                <a:ext cx="22451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Statistical Information</a:t>
                </a:r>
                <a:endParaRPr lang="en-US" dirty="0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753064" y="1588532"/>
                <a:ext cx="24785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max_value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uniques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average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8585635" y="3969478"/>
              <a:ext cx="2852449" cy="630942"/>
              <a:chOff x="719015" y="1219200"/>
              <a:chExt cx="2852449" cy="630942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719015" y="1219200"/>
                <a:ext cx="20251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Quality Information</a:t>
                </a:r>
                <a:endParaRPr lang="en-US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753064" y="1588532"/>
                <a:ext cx="281840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r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ating, availability, freshness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50463" y="1245267"/>
              <a:ext cx="504162" cy="504162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087734" y="2213472"/>
              <a:ext cx="429181" cy="429181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82161" y="3106696"/>
              <a:ext cx="437176" cy="437176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957544" y="3966808"/>
              <a:ext cx="645115" cy="645115"/>
            </a:xfrm>
            <a:prstGeom prst="rect">
              <a:avLst/>
            </a:prstGeom>
          </p:spPr>
        </p:pic>
      </p:grpSp>
      <p:pic>
        <p:nvPicPr>
          <p:cNvPr id="54" name="Picture 53"/>
          <p:cNvPicPr>
            <a:picLocks noChangeAspect="1"/>
          </p:cNvPicPr>
          <p:nvPr/>
        </p:nvPicPr>
        <p:blipFill>
          <a:blip r:embed="rId11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36028" y="2253142"/>
            <a:ext cx="2161941" cy="1307419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4984018" y="3577694"/>
            <a:ext cx="1865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Dataset Metadata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4585807" y="1480735"/>
            <a:ext cx="0" cy="41019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7548784" y="1441246"/>
            <a:ext cx="0" cy="41019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5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Harmonization Process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61256" y="1077686"/>
            <a:ext cx="115556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Examine the model or vocabulary specification and documentation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Examine existing datasets using these models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Examine the source code for DMS</a:t>
            </a:r>
            <a:endParaRPr lang="en-US" sz="2400" dirty="0"/>
          </a:p>
        </p:txBody>
      </p:sp>
      <p:pic>
        <p:nvPicPr>
          <p:cNvPr id="11" name="Picture 10" descr="Screen Shot 2015-05-27 at 15.05.0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3780"/>
            <a:ext cx="12118206" cy="1054509"/>
          </a:xfrm>
          <a:prstGeom prst="rect">
            <a:avLst/>
          </a:prstGeom>
        </p:spPr>
      </p:pic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Extra Information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9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352" y="680760"/>
            <a:ext cx="8405586" cy="4757562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70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Models - DCAT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25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8711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HDL</a:t>
              </a:r>
              <a:r>
                <a:rPr lang="en-US" sz="1400" dirty="0" smtClean="0">
                  <a:solidFill>
                    <a:schemeClr val="bg1"/>
                  </a:solidFill>
                </a:rPr>
                <a:t> Towards </a:t>
              </a:r>
              <a:r>
                <a:rPr lang="en-US" sz="1400" dirty="0">
                  <a:solidFill>
                    <a:schemeClr val="bg1"/>
                  </a:solidFill>
                </a:rPr>
                <a:t>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Open Data/Linked Open Data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1130293"/>
            <a:ext cx="1113105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Open Data (OD) is the data that can be easily discovered, accessed, reused and </a:t>
            </a:r>
            <a:r>
              <a:rPr lang="en-US" sz="2400" dirty="0" smtClean="0"/>
              <a:t>redistributed by anyone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[Davies et al. 2014]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Open Data should be placed in public domain under liberal terms of use and available in electronic formats that are non-proprietary and machine readable.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Linked Open Data (LOD) refers to the </a:t>
            </a:r>
            <a:r>
              <a:rPr lang="en-US" sz="2400" u="sng" dirty="0" smtClean="0"/>
              <a:t>semantically rich, linked</a:t>
            </a:r>
            <a:r>
              <a:rPr lang="en-US" sz="2400" dirty="0" smtClean="0"/>
              <a:t> and machine readable open data.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Open Data has major benefits for citizens, businesses, societies and governments.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256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6" y="1077686"/>
            <a:ext cx="11555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 smtClean="0"/>
              <a:t>Metadata is structured information that describes, explains, locates or otherwise makes it easier to retrieve use or manage information resources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702" y="2397690"/>
            <a:ext cx="1625600" cy="1625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44060" y="4527615"/>
            <a:ext cx="2829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Data Discovery, exploration and reuse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3860800" y="4527614"/>
            <a:ext cx="300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400" dirty="0"/>
              <a:t>Organization </a:t>
            </a:r>
            <a:endParaRPr lang="en-US" sz="2400" dirty="0" smtClean="0"/>
          </a:p>
          <a:p>
            <a:pPr lvl="1" algn="ctr"/>
            <a:r>
              <a:rPr lang="en-US" sz="2400" dirty="0" smtClean="0"/>
              <a:t>&amp; </a:t>
            </a:r>
          </a:p>
          <a:p>
            <a:pPr lvl="1" algn="ctr"/>
            <a:r>
              <a:rPr lang="en-US" sz="2400" dirty="0" smtClean="0"/>
              <a:t>identification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7332298" y="4391453"/>
            <a:ext cx="26948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2400" dirty="0"/>
              <a:t>Archiving </a:t>
            </a:r>
            <a:endParaRPr lang="en-US" sz="2400" dirty="0" smtClean="0"/>
          </a:p>
          <a:p>
            <a:pPr lvl="1" algn="ctr"/>
            <a:r>
              <a:rPr lang="en-US" sz="2400" dirty="0" smtClean="0"/>
              <a:t>&amp;</a:t>
            </a:r>
          </a:p>
          <a:p>
            <a:pPr lvl="1" algn="ctr"/>
            <a:r>
              <a:rPr lang="en-US" sz="2400" dirty="0" smtClean="0"/>
              <a:t>preservation</a:t>
            </a:r>
            <a:endParaRPr lang="en-US" sz="2400" dirty="0"/>
          </a:p>
        </p:txBody>
      </p:sp>
      <p:sp>
        <p:nvSpPr>
          <p:cNvPr id="18" name="Bent-Up Arrow 17"/>
          <p:cNvSpPr/>
          <p:nvPr/>
        </p:nvSpPr>
        <p:spPr>
          <a:xfrm flipV="1">
            <a:off x="6484328" y="3791287"/>
            <a:ext cx="2426407" cy="205707"/>
          </a:xfrm>
          <a:prstGeom prst="bent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Bent-Up Arrow 18"/>
          <p:cNvSpPr/>
          <p:nvPr/>
        </p:nvSpPr>
        <p:spPr>
          <a:xfrm flipH="1" flipV="1">
            <a:off x="2631232" y="3791288"/>
            <a:ext cx="2200105" cy="163920"/>
          </a:xfrm>
          <a:prstGeom prst="bent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/>
          <p:cNvSpPr/>
          <p:nvPr/>
        </p:nvSpPr>
        <p:spPr>
          <a:xfrm>
            <a:off x="5523723" y="3996994"/>
            <a:ext cx="45719" cy="53062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Data Portals/Data Management Systems</a:t>
              </a: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261256" y="1077686"/>
            <a:ext cx="909734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Data Portals (Catalogs) are the entry points to discover published datasets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Data Portals are a curated collection of datasets metadata providing a set discovery and integration services.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Data Portals can be private like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datahub.io</a:t>
            </a:r>
            <a:r>
              <a:rPr lang="en-US" sz="2400" dirty="0" smtClean="0"/>
              <a:t>,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publicdata.eu</a:t>
            </a:r>
            <a:r>
              <a:rPr lang="en-US" sz="2400" dirty="0" smtClean="0"/>
              <a:t> or private like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enigma.io</a:t>
            </a:r>
            <a:r>
              <a:rPr lang="en-US" sz="2400" dirty="0" smtClean="0"/>
              <a:t> or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quandle.com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Portals are built on top of Data Management Systems (DMS) like CKAN, DKAN and </a:t>
            </a:r>
            <a:r>
              <a:rPr lang="en-US" sz="2400" dirty="0" err="1" smtClean="0"/>
              <a:t>Socrata</a:t>
            </a:r>
            <a:endParaRPr lang="en-US" sz="24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540352" y="1077685"/>
            <a:ext cx="2155371" cy="215537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620041" y="3616842"/>
            <a:ext cx="1995991" cy="449098"/>
          </a:xfrm>
          <a:prstGeom prst="rect">
            <a:avLst/>
          </a:prstGeom>
        </p:spPr>
      </p:pic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Why a Harmonized Model ?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8049846" y="846031"/>
            <a:ext cx="40092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0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000" dirty="0" smtClean="0"/>
              <a:t>Exploring/discovering datasets for (re)use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000" dirty="0" smtClean="0"/>
              <a:t>Defining a “minimal” set of information needed to build a “profile”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000" dirty="0" smtClean="0"/>
              <a:t>Building tools </a:t>
            </a:r>
            <a:r>
              <a:rPr lang="en-US" sz="2000" dirty="0"/>
              <a:t>that will </a:t>
            </a:r>
            <a:r>
              <a:rPr lang="en-US" sz="2000" dirty="0" smtClean="0"/>
              <a:t>automatically generate/validate </a:t>
            </a:r>
            <a:r>
              <a:rPr lang="en-US" sz="2000" dirty="0"/>
              <a:t>metadata models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7" y="853845"/>
            <a:ext cx="7720450" cy="530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7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1256" y="1077686"/>
            <a:ext cx="1193074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 Data Catalog Vocabulary (DCAT</a:t>
            </a:r>
            <a:r>
              <a:rPr lang="en-US" sz="2400" dirty="0" smtClean="0"/>
              <a:t>)</a:t>
            </a:r>
            <a:r>
              <a:rPr lang="en-US" sz="1050" dirty="0" smtClean="0"/>
              <a:t>✝ </a:t>
            </a:r>
            <a:r>
              <a:rPr lang="en-US" sz="2400" dirty="0" smtClean="0"/>
              <a:t>is a W3C recommendation to facilitate interoperability between data catalogs on the web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DCAT is an RDF vocabulary with three main classes: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dcat:Catalog</a:t>
            </a:r>
            <a:r>
              <a:rPr lang="en-US" sz="2400" dirty="0" smtClean="0"/>
              <a:t>,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dcat:Dataset</a:t>
            </a:r>
            <a:r>
              <a:rPr lang="en-US" sz="2400" dirty="0" smtClean="0"/>
              <a:t> and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dcat:Distribution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DCAT Profiles [extensions built upon DCAT]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DCAT-AP</a:t>
            </a:r>
            <a:r>
              <a:rPr lang="en-US" sz="1050" dirty="0" smtClean="0"/>
              <a:t>✝✝</a:t>
            </a:r>
            <a:r>
              <a:rPr lang="en-US" sz="2400" dirty="0" smtClean="0"/>
              <a:t> </a:t>
            </a:r>
            <a:r>
              <a:rPr lang="en-US" sz="2400" dirty="0" smtClean="0"/>
              <a:t>defines a minimal set of properties that should be included in a datasets profile by specifying mandatory and optional properties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The Asset Description Metadata Schema (ADMS</a:t>
            </a:r>
            <a:r>
              <a:rPr lang="en-US" sz="2400" dirty="0" smtClean="0"/>
              <a:t>)</a:t>
            </a:r>
            <a:r>
              <a:rPr lang="en-US" sz="1100" dirty="0" smtClean="0"/>
              <a:t>✝✝✝</a:t>
            </a:r>
            <a:r>
              <a:rPr lang="en-US" sz="2400" dirty="0" smtClean="0"/>
              <a:t> </a:t>
            </a:r>
            <a:r>
              <a:rPr lang="en-US" sz="2400" dirty="0"/>
              <a:t>is used to semantically describe assets (code lists, taxonomies, vocabularies)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Models - DCAT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550031" y="5675491"/>
            <a:ext cx="376096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✝     </a:t>
            </a:r>
            <a:r>
              <a:rPr lang="en-US" sz="900" dirty="0" smtClean="0">
                <a:hlinkClick r:id="rId4"/>
              </a:rPr>
              <a:t>http://w3.org/TR/vocab-dcat/ </a:t>
            </a:r>
            <a:endParaRPr lang="en-US" sz="900" dirty="0" smtClean="0"/>
          </a:p>
          <a:p>
            <a:r>
              <a:rPr lang="en-US" sz="900" dirty="0" smtClean="0"/>
              <a:t>✝✝   </a:t>
            </a:r>
            <a:r>
              <a:rPr lang="en-US" sz="900" dirty="0">
                <a:hlinkClick r:id="rId5"/>
              </a:rPr>
              <a:t>https://</a:t>
            </a:r>
            <a:r>
              <a:rPr lang="en-US" sz="900" dirty="0" smtClean="0">
                <a:hlinkClick r:id="rId5"/>
              </a:rPr>
              <a:t>joinup.ec.europa.eu/asset/dcat_application_profile/description</a:t>
            </a:r>
            <a:r>
              <a:rPr lang="en-US" sz="900" dirty="0" smtClean="0"/>
              <a:t> </a:t>
            </a:r>
          </a:p>
          <a:p>
            <a:r>
              <a:rPr lang="en-US" sz="900" dirty="0"/>
              <a:t>✝✝✝ </a:t>
            </a:r>
            <a:r>
              <a:rPr lang="en-US" sz="900" dirty="0">
                <a:hlinkClick r:id="rId6"/>
              </a:rPr>
              <a:t>http://www.w3.org/TR/vocab-adms</a:t>
            </a:r>
            <a:r>
              <a:rPr lang="en-US" sz="900" dirty="0" smtClean="0">
                <a:hlinkClick r:id="rId6"/>
              </a:rPr>
              <a:t>/</a:t>
            </a:r>
            <a:r>
              <a:rPr lang="en-US" sz="900" dirty="0" smtClean="0"/>
              <a:t> 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50519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Models - </a:t>
              </a:r>
              <a:r>
                <a:rPr lang="en-US" sz="3200" dirty="0" err="1"/>
                <a:t>VoID</a:t>
              </a:r>
              <a:r>
                <a:rPr lang="en-US" sz="1200" dirty="0"/>
                <a:t>✝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61256" y="1077686"/>
            <a:ext cx="58223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RDF vocabulary for interlinked datasets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In addition to describing datasets, </a:t>
            </a:r>
            <a:r>
              <a:rPr lang="en-US" sz="2400" dirty="0" err="1" smtClean="0"/>
              <a:t>VoID</a:t>
            </a:r>
            <a:r>
              <a:rPr lang="en-US" sz="2400" dirty="0" smtClean="0"/>
              <a:t> describes the links between datasets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err="1" smtClean="0"/>
              <a:t>VoID</a:t>
            </a:r>
            <a:r>
              <a:rPr lang="en-US" sz="2400" dirty="0" smtClean="0"/>
              <a:t> defines three main classes: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void:Dataset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,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void:Linkset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and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void:subset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A </a:t>
            </a:r>
            <a:r>
              <a:rPr lang="en-US" sz="2400" dirty="0" err="1"/>
              <a:t>linkset</a:t>
            </a:r>
            <a:r>
              <a:rPr lang="en-US" sz="2400" dirty="0"/>
              <a:t> in </a:t>
            </a:r>
            <a:r>
              <a:rPr lang="en-US" sz="2400" dirty="0" err="1"/>
              <a:t>voiD</a:t>
            </a:r>
            <a:r>
              <a:rPr lang="en-US" sz="2400" dirty="0"/>
              <a:t> is a subclass of a dataset, used for storing triples to express the interlinking relationship between datasets</a:t>
            </a:r>
            <a:endParaRPr lang="en-US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0393" y="1832295"/>
            <a:ext cx="5130864" cy="2736461"/>
          </a:xfrm>
          <a:prstGeom prst="rect">
            <a:avLst/>
          </a:prstGeom>
        </p:spPr>
      </p:pic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281525" y="6019813"/>
            <a:ext cx="17684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/>
              <a:t>✝   </a:t>
            </a:r>
            <a:r>
              <a:rPr lang="en-US" sz="900" smtClean="0">
                <a:hlinkClick r:id="rId5"/>
              </a:rPr>
              <a:t>http</a:t>
            </a:r>
            <a:r>
              <a:rPr lang="en-US" sz="900">
                <a:hlinkClick r:id="rId5"/>
              </a:rPr>
              <a:t>://</a:t>
            </a:r>
            <a:r>
              <a:rPr lang="en-US" sz="900">
                <a:hlinkClick r:id="rId5"/>
              </a:rPr>
              <a:t>www.w3.org/TR/void</a:t>
            </a:r>
            <a:r>
              <a:rPr lang="en-US" sz="900" smtClean="0">
                <a:hlinkClick r:id="rId5"/>
              </a:rPr>
              <a:t>/</a:t>
            </a:r>
            <a:r>
              <a:rPr lang="en-US" sz="900" smtClean="0"/>
              <a:t> 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0841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Models – </a:t>
              </a:r>
              <a:r>
                <a:rPr lang="en-US" sz="3200" dirty="0"/>
                <a:t>CKAN</a:t>
              </a:r>
              <a:r>
                <a:rPr lang="en-US" sz="1200" dirty="0"/>
                <a:t>✝</a:t>
              </a:r>
              <a:r>
                <a:rPr lang="en-US" sz="3200" dirty="0"/>
                <a:t>/DKAN</a:t>
              </a:r>
              <a:r>
                <a:rPr lang="en-US" sz="1200" dirty="0"/>
                <a:t>✝✝</a:t>
              </a:r>
              <a:endParaRPr lang="en-US" sz="1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61256" y="1077686"/>
            <a:ext cx="1155560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Data model describes a set of entities (dataset, resource, group, tag)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Allow additional information to be added via “extra” arbitrary key/value fields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The core metadata restricted as a JSON </a:t>
            </a:r>
            <a:r>
              <a:rPr lang="en-US" sz="2400" dirty="0" smtClean="0"/>
              <a:t>file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S</a:t>
            </a:r>
            <a:r>
              <a:rPr lang="en-US" sz="2400" dirty="0" smtClean="0"/>
              <a:t>upports Linked Data and RDF by providing a complete and functional mapping of its model to LD formats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CKAN support descriptions of vocabularies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DKAN is a Drupal based </a:t>
            </a:r>
            <a:r>
              <a:rPr lang="en-US" sz="2400" dirty="0" smtClean="0"/>
              <a:t>DMS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261256" y="2593910"/>
            <a:ext cx="9162662" cy="4665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61255" y="5265575"/>
            <a:ext cx="9162662" cy="4665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0963469" y="2640563"/>
            <a:ext cx="1114644" cy="769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0923631" y="5257877"/>
            <a:ext cx="1114644" cy="769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888016" y="2253628"/>
            <a:ext cx="700310" cy="70031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9657" y="4920189"/>
            <a:ext cx="1163346" cy="498046"/>
          </a:xfrm>
          <a:prstGeom prst="rect">
            <a:avLst/>
          </a:prstGeom>
        </p:spPr>
      </p:pic>
      <p:sp>
        <p:nvSpPr>
          <p:cNvPr id="28" name="Slide Number Placeholder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306005" y="5899943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✝     </a:t>
            </a:r>
            <a:r>
              <a:rPr lang="en-US" sz="900" dirty="0" smtClean="0">
                <a:hlinkClick r:id="rId5"/>
              </a:rPr>
              <a:t>http://ckan.org</a:t>
            </a:r>
            <a:r>
              <a:rPr lang="en-US" sz="900" dirty="0" smtClean="0"/>
              <a:t> </a:t>
            </a:r>
          </a:p>
          <a:p>
            <a:r>
              <a:rPr lang="en-US" sz="900" dirty="0"/>
              <a:t>✝✝   </a:t>
            </a:r>
            <a:r>
              <a:rPr lang="en-US" sz="900" dirty="0">
                <a:hlinkClick r:id="rId6"/>
              </a:rPr>
              <a:t>http://demo.getdkan.com</a:t>
            </a:r>
            <a:r>
              <a:rPr lang="en-US" sz="900" dirty="0" smtClean="0">
                <a:hlinkClick r:id="rId6"/>
              </a:rPr>
              <a:t>/</a:t>
            </a:r>
            <a:r>
              <a:rPr lang="en-US" sz="900" dirty="0" smtClean="0"/>
              <a:t> 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8298567" y="1863524"/>
            <a:ext cx="38934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Online collection of best practices and case studies to help data publishers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POD data model is based on DCAT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Similarly to DCAT-AP, POD defines three types of metadata elements: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Required, Required-If </a:t>
            </a:r>
            <a:r>
              <a:rPr lang="en-US" dirty="0" smtClean="0">
                <a:ea typeface="Andale Mono" charset="0"/>
                <a:cs typeface="Andale Mono" charset="0"/>
              </a:rPr>
              <a:t>and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Expanded(optional)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Metadata extensions using elements from the “Expanded” fields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Models - Continued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189291" y="1911551"/>
            <a:ext cx="3961855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/>
              <a:t>C</a:t>
            </a:r>
            <a:r>
              <a:rPr lang="en-US" dirty="0" smtClean="0"/>
              <a:t>ommercial platform to streamline data publishing, management, analysis and reusing.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The model is designed specifically to represent tabular data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The model covers a basic set of metadata properties and has good support for geospatial data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8776949" y="12625187"/>
            <a:ext cx="6194879" cy="13938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537" y="1132948"/>
            <a:ext cx="2181290" cy="491684"/>
          </a:xfrm>
          <a:prstGeom prst="rect">
            <a:avLst/>
          </a:prstGeom>
        </p:spPr>
      </p:pic>
      <p:pic>
        <p:nvPicPr>
          <p:cNvPr id="13" name="Picture 12" descr="Screen Shot 2015-05-31 at 11.49.07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694" y="1138268"/>
            <a:ext cx="2080726" cy="589539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 flipH="1">
            <a:off x="4114800" y="1730383"/>
            <a:ext cx="27992" cy="4478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336711" y="1911551"/>
            <a:ext cx="39618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A collection </a:t>
            </a:r>
            <a:r>
              <a:rPr lang="en-US" dirty="0"/>
              <a:t>of schema used to markup HTML pages with structured data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Covers many domains. We are interested in </a:t>
            </a:r>
            <a:r>
              <a:rPr lang="en-US" dirty="0"/>
              <a:t>the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Dataset</a:t>
            </a:r>
            <a:r>
              <a:rPr lang="en-US" sz="1400" dirty="0"/>
              <a:t> </a:t>
            </a:r>
            <a:r>
              <a:rPr lang="en-US" dirty="0"/>
              <a:t>schema although we also use various properties from schemas like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organizations, authors</a:t>
            </a:r>
            <a:r>
              <a:rPr lang="en-US" dirty="0"/>
              <a:t>, etc.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258640" y="1730383"/>
            <a:ext cx="27992" cy="4478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Screen Shot 2015-05-31 at 11.51.22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1955" y="1138268"/>
            <a:ext cx="2960575" cy="592115"/>
          </a:xfrm>
          <a:prstGeom prst="rect">
            <a:avLst/>
          </a:prstGeom>
        </p:spPr>
      </p:pic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0" y="5776372"/>
            <a:ext cx="203292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✝     </a:t>
            </a:r>
            <a:r>
              <a:rPr lang="en-US" sz="900" dirty="0">
                <a:hlinkClick r:id="rId8"/>
              </a:rPr>
              <a:t>http://</a:t>
            </a:r>
            <a:r>
              <a:rPr lang="en-US" sz="900" dirty="0" smtClean="0">
                <a:hlinkClick r:id="rId8"/>
              </a:rPr>
              <a:t>socrata.com</a:t>
            </a:r>
            <a:r>
              <a:rPr lang="en-US" sz="900" dirty="0" smtClean="0"/>
              <a:t> </a:t>
            </a:r>
          </a:p>
          <a:p>
            <a:r>
              <a:rPr lang="en-US" sz="900" dirty="0" smtClean="0"/>
              <a:t>✝✝   </a:t>
            </a:r>
            <a:r>
              <a:rPr lang="en-US" sz="900" dirty="0" smtClean="0">
                <a:hlinkClick r:id="rId9"/>
              </a:rPr>
              <a:t>http://schema.org</a:t>
            </a:r>
            <a:r>
              <a:rPr lang="en-US" sz="900" dirty="0" smtClean="0"/>
              <a:t> </a:t>
            </a:r>
          </a:p>
          <a:p>
            <a:r>
              <a:rPr lang="en-US" sz="900" dirty="0"/>
              <a:t>✝✝✝ </a:t>
            </a:r>
            <a:r>
              <a:rPr lang="en-US" sz="900" dirty="0">
                <a:hlinkClick r:id="rId10"/>
              </a:rPr>
              <a:t>https://project-open-data.cio.gov</a:t>
            </a:r>
            <a:r>
              <a:rPr lang="en-US" sz="900" dirty="0" smtClean="0">
                <a:hlinkClick r:id="rId10"/>
              </a:rPr>
              <a:t>/</a:t>
            </a:r>
            <a:r>
              <a:rPr lang="en-US" sz="900" dirty="0" smtClean="0"/>
              <a:t> </a:t>
            </a:r>
            <a:endParaRPr lang="en-US" sz="900" dirty="0"/>
          </a:p>
        </p:txBody>
      </p:sp>
      <p:sp>
        <p:nvSpPr>
          <p:cNvPr id="14" name="TextBox 13"/>
          <p:cNvSpPr txBox="1"/>
          <p:nvPr/>
        </p:nvSpPr>
        <p:spPr>
          <a:xfrm>
            <a:off x="2873827" y="1445843"/>
            <a:ext cx="253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✝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108119" y="1493827"/>
            <a:ext cx="3225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✝</a:t>
            </a:r>
            <a:r>
              <a:rPr lang="en-US" sz="1100" dirty="0"/>
              <a:t>✝</a:t>
            </a:r>
          </a:p>
          <a:p>
            <a:endParaRPr lang="en-US" sz="1100" dirty="0"/>
          </a:p>
        </p:txBody>
      </p:sp>
      <p:sp>
        <p:nvSpPr>
          <p:cNvPr id="24" name="TextBox 23"/>
          <p:cNvSpPr txBox="1"/>
          <p:nvPr/>
        </p:nvSpPr>
        <p:spPr>
          <a:xfrm>
            <a:off x="11766202" y="1494828"/>
            <a:ext cx="7227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/>
              <a:t>✝✝✝</a:t>
            </a:r>
            <a:endParaRPr lang="en-US" sz="1100" dirty="0"/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343</TotalTime>
  <Words>1086</Words>
  <Application>Microsoft Macintosh PowerPoint</Application>
  <PresentationFormat>Widescreen</PresentationFormat>
  <Paragraphs>140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Andale Mono</vt:lpstr>
      <vt:lpstr>Calibri</vt:lpstr>
      <vt:lpstr>Calibri Light</vt:lpstr>
      <vt:lpstr>Wingdings</vt:lpstr>
      <vt:lpstr>Retrospect</vt:lpstr>
      <vt:lpstr>HDL Towards a Harmonized Dataset Model for Open Data Portals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Roomba An Extensible Framework to Validate and Build Dataset Profiles</dc:title>
  <dc:creator>AHMAD ASSAF</dc:creator>
  <cp:lastModifiedBy>AHMAD ASSAF</cp:lastModifiedBy>
  <cp:revision>55</cp:revision>
  <dcterms:created xsi:type="dcterms:W3CDTF">2015-05-27T09:28:42Z</dcterms:created>
  <dcterms:modified xsi:type="dcterms:W3CDTF">2015-05-31T13:55:24Z</dcterms:modified>
</cp:coreProperties>
</file>

<file path=docProps/thumbnail.jpeg>
</file>